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35" autoAdjust="0"/>
    <p:restoredTop sz="94660"/>
  </p:normalViewPr>
  <p:slideViewPr>
    <p:cSldViewPr>
      <p:cViewPr varScale="1">
        <p:scale>
          <a:sx n="70" d="100"/>
          <a:sy n="70" d="100"/>
        </p:scale>
        <p:origin x="127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37964F1-FCF7-4DE0-B398-9C3E4C2CE007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4D7C18-F0D3-4495-901D-0EC31B69D32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964F1-FCF7-4DE0-B398-9C3E4C2CE007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D7C18-F0D3-4495-901D-0EC31B69D3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964F1-FCF7-4DE0-B398-9C3E4C2CE007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24D7C18-F0D3-4495-901D-0EC31B69D3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964F1-FCF7-4DE0-B398-9C3E4C2CE007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D7C18-F0D3-4495-901D-0EC31B69D32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7964F1-FCF7-4DE0-B398-9C3E4C2CE007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24D7C18-F0D3-4495-901D-0EC31B69D32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964F1-FCF7-4DE0-B398-9C3E4C2CE007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D7C18-F0D3-4495-901D-0EC31B69D32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964F1-FCF7-4DE0-B398-9C3E4C2CE007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D7C18-F0D3-4495-901D-0EC31B69D32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964F1-FCF7-4DE0-B398-9C3E4C2CE007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D7C18-F0D3-4495-901D-0EC31B69D32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964F1-FCF7-4DE0-B398-9C3E4C2CE007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D7C18-F0D3-4495-901D-0EC31B69D3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964F1-FCF7-4DE0-B398-9C3E4C2CE007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4D7C18-F0D3-4495-901D-0EC31B69D32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964F1-FCF7-4DE0-B398-9C3E4C2CE007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D7C18-F0D3-4495-901D-0EC31B69D32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A37964F1-FCF7-4DE0-B398-9C3E4C2CE007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D24D7C18-F0D3-4495-901D-0EC31B69D3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esrc=s&amp;source=images&amp;cd=&amp;cad=rja&amp;uact=8&amp;ved=&amp;url=http://www.westhoughtonartgroup.com/tone-for-beginners/&amp;psig=AFQjCNFfH1Ayy-g_DKm5q42YjNqxGTuo6w&amp;ust=144510904091435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://www.google.com/url?sa=i&amp;rct=j&amp;q=&amp;esrc=s&amp;source=images&amp;cd=&amp;cad=rja&amp;uact=8&amp;ved=0CAcQjRxqFQoTCJLChMHax8gCFUfyYwodbYIF6Q&amp;url=http://www.dummies.com/how-to/content/acrylic-painting-for-dummies-cheat-sheet.html&amp;psig=AFQjCNHyut3OYohEWlAYLLGKnQnsdZsclg&amp;ust=144510945596464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url?sa=i&amp;rct=j&amp;q=&amp;esrc=s&amp;source=images&amp;cd=&amp;cad=rja&amp;uact=8&amp;ved=0CAcQjRxqFQoTCP_dsqvbx8gCFVPSYwodQfgHMg&amp;url=http://www.explore-oil-pastels-with-robert-sloan.com/shading.html&amp;bvm=bv.105454873,d.cGc&amp;psig=AFQjCNHijBqQ7h5kCyQGYR1SXrKtWxq_FQ&amp;ust=1445109706146991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s://www.google.com/url?sa=i&amp;rct=j&amp;q=&amp;esrc=s&amp;source=images&amp;cd=&amp;cad=rja&amp;uact=8&amp;ved=0CAcQjRxqFQoTCL-83Zjbx8gCFQPUYwodZGkPLQ&amp;url=https://yasmine00.wordpress.com/category/uncategorized/page/2/&amp;bvm=bv.105454873,d.cGc&amp;psig=AFQjCNEHWnz5uc2SrOawhjx_Umh4P-TO1g&amp;ust=1445109577632828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url?sa=i&amp;rct=j&amp;q=&amp;esrc=s&amp;source=images&amp;cd=&amp;cad=rja&amp;uact=8&amp;ved=0CAcQjRxqFQoTCP6Y4O7ax8gCFRblYwodPiAIXg&amp;url=http://www.nitramcharcoal.com/blog/basic-shading-techniques&amp;bvm=bv.105454873,d.cGc&amp;psig=AFQjCNEHWnz5uc2SrOawhjx_Umh4P-TO1g&amp;ust=144510957763282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www.google.com/url?sa=i&amp;rct=j&amp;q=&amp;esrc=s&amp;source=images&amp;cd=&amp;cad=rja&amp;uact=8&amp;ved=0CAcQjRxqFQoTCM_kkYbcx8gCFVPXYwodCAEGWg&amp;url=http://art-educ4kids.weebly.com/all-about-me-10-a-day-art-challenge.html&amp;psig=AFQjCNHyGOAf8X45kvlU-6ekIVNRn92qXg&amp;ust=1445109885515867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m/url?sa=i&amp;rct=j&amp;q=&amp;esrc=s&amp;source=images&amp;cd=&amp;cad=rja&amp;uact=8&amp;ved=0CAcQjRxqFQoTCLHYzaHdx8gCFRjiYwodfuMIeg&amp;url=http://rumneymarshart.weebly.com/animal-scratch-art.html&amp;bvm=bv.105454873,d.cGc&amp;psig=AFQjCNGigbsCWmlLQxcGNGsw07M7nLohSw&amp;ust=144511022330418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www.google.com/url?sa=i&amp;rct=j&amp;q=&amp;esrc=s&amp;source=images&amp;cd=&amp;cad=rja&amp;uact=8&amp;ved=0CAcQjRxqFQoTCLHYzaHdx8gCFRjiYwodfuMIeg&amp;url=http://www.idiotsguides.com/arts-and-entertainment/fine-art-techniques/drawing-101-shading-techniques/&amp;bvm=bv.105454873,d.cGc&amp;psig=AFQjCNGigbsCWmlLQxcGNGsw07M7nLohSw&amp;ust=1445110223304186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/url?sa=i&amp;rct=j&amp;q=&amp;esrc=s&amp;source=images&amp;cd=&amp;cad=rja&amp;uact=8&amp;ved=0CAcQjRxqFQoTCL6tk_zdx8gCFQnzYwodBMoP9w&amp;url=http://www.bigtimeattic.com/blog/2007/06/cartooning-tips-and-tricks.html&amp;bvm=bv.105454873,d.cGc&amp;psig=AFQjCNHjD4hM-7TqRRXJXCOW1bfQjG0qnQ&amp;ust=144511041206052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http://www.google.com/url?sa=i&amp;rct=j&amp;q=&amp;esrc=s&amp;source=images&amp;cd=&amp;cad=rja&amp;uact=8&amp;ved=0CAcQjRxqFQoTCMDO-pXex8gCFQPkYwodv_MBcQ&amp;url=http://igor-lukyanov.blogspot.com/2010/03/drawing-cross-hatching-technique.html&amp;bvm=bv.105454873,d.cGc&amp;psig=AFQjCNHjD4hM-7TqRRXJXCOW1bfQjG0qnQ&amp;ust=1445110412060528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/url?sa=i&amp;rct=j&amp;q=&amp;esrc=s&amp;source=images&amp;cd=&amp;cad=rja&amp;uact=8&amp;ved=0CAcQjRxqFQoTCJf_qPbex8gCFQbDYwodBn0PAQ&amp;url=http://www.cs.mun.ca/~omeruvia/research/research.html&amp;psig=AFQjCNExKL-kKGiIhGHkq3kXVQsOuNrwtQ&amp;ust=144511065152207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hyperlink" Target="http://www.google.com/url?sa=i&amp;rct=j&amp;q=&amp;esrc=s&amp;source=images&amp;cd=&amp;cad=rja&amp;uact=8&amp;ved=0CAcQjRxqFQoTCN3yiv7ex8gCFQfpYwodL3sLLQ&amp;url=http://www.wetcanvas.com/Articles2/3698/194/page2.php&amp;psig=AFQjCNExKL-kKGiIhGHkq3kXVQsOuNrwtQ&amp;ust=1445110651522070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s://www.google.com/url?sa=i&amp;rct=j&amp;q=&amp;esrc=s&amp;source=images&amp;cd=&amp;cad=rja&amp;uact=8&amp;ved=0CAcQjRxqFQoTCJ6rmqngx8gCFVbzYwodc00AXw&amp;url=https://teachingpicasso.wordpress.com/2010/01/10/value-shading-techniques/&amp;bvm=bv.105454873,d.cGc&amp;psig=AFQjCNG7i2SJEtrvJxkvEHxS6RD_UWRuVQ&amp;ust=144511104068629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3657600"/>
            <a:ext cx="1981200" cy="236664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Gill Sans Ultra Bold Condensed" panose="020B0A06020104020203" pitchFamily="34" charset="0"/>
              </a:rPr>
              <a:t>Haley, Stefani, &amp; Emily</a:t>
            </a:r>
            <a:endParaRPr lang="en-US" sz="2800" dirty="0">
              <a:latin typeface="Gill Sans Ultra Bold Condensed" panose="020B0A060201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133600"/>
            <a:ext cx="6324600" cy="1828800"/>
          </a:xfrm>
        </p:spPr>
        <p:txBody>
          <a:bodyPr>
            <a:noAutofit/>
          </a:bodyPr>
          <a:lstStyle/>
          <a:p>
            <a:pPr algn="ctr"/>
            <a:r>
              <a:rPr lang="en-US" sz="7200" u="sng" dirty="0" smtClean="0">
                <a:latin typeface="Gill Sans Ultra Bold Condensed" panose="020B0A06020104020203" pitchFamily="34" charset="0"/>
              </a:rPr>
              <a:t>Shading</a:t>
            </a:r>
            <a:endParaRPr lang="en-US" sz="7200" u="sng" dirty="0">
              <a:latin typeface="Gill Sans Ultra Bold Condensed" panose="020B0A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425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4114801" cy="4407408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Gill Sans Ultra Bold Condensed" panose="020B0A06020104020203" pitchFamily="34" charset="0"/>
              </a:rPr>
              <a:t>The use of light and dark values to give the illusion of form and depth.</a:t>
            </a:r>
            <a:endParaRPr lang="en-US" sz="3200" dirty="0">
              <a:latin typeface="Gill Sans Ultra Bold Condensed" panose="020B0A06020104020203" pitchFamily="34" charset="0"/>
            </a:endParaRPr>
          </a:p>
          <a:p>
            <a:r>
              <a:rPr lang="en-US" sz="3200" dirty="0">
                <a:latin typeface="Gill Sans Ultra Bold Condensed" panose="020B0A06020104020203" pitchFamily="34" charset="0"/>
              </a:rPr>
              <a:t>A</a:t>
            </a:r>
            <a:r>
              <a:rPr lang="en-US" sz="3200" dirty="0" smtClean="0">
                <a:latin typeface="Gill Sans Ultra Bold Condensed" panose="020B0A06020104020203" pitchFamily="34" charset="0"/>
              </a:rPr>
              <a:t> </a:t>
            </a:r>
            <a:r>
              <a:rPr lang="en-US" sz="3200" dirty="0">
                <a:latin typeface="Gill Sans Ultra Bold Condensed" panose="020B0A06020104020203" pitchFamily="34" charset="0"/>
              </a:rPr>
              <a:t>very slight variation, typically in </a:t>
            </a:r>
            <a:r>
              <a:rPr lang="en-US" sz="3200" dirty="0" smtClean="0">
                <a:latin typeface="Gill Sans Ultra Bold Condensed" panose="020B0A06020104020203" pitchFamily="34" charset="0"/>
              </a:rPr>
              <a:t>color.</a:t>
            </a:r>
            <a:endParaRPr lang="en-US" sz="3200" dirty="0">
              <a:latin typeface="Gill Sans Ultra Bold Condensed" panose="020B0A06020104020203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Gill Sans Ultra Bold Condensed" panose="020B0A06020104020203" pitchFamily="34" charset="0"/>
              </a:rPr>
              <a:t>What is shading</a:t>
            </a:r>
            <a:r>
              <a:rPr lang="en-US" sz="4000" dirty="0" smtClean="0">
                <a:latin typeface="Gill Sans Ultra Bold Condensed" panose="020B0A06020104020203" pitchFamily="34" charset="0"/>
              </a:rPr>
              <a:t>?</a:t>
            </a:r>
            <a:endParaRPr lang="en-US" sz="4000" dirty="0">
              <a:latin typeface="Gill Sans Ultra Bold Condensed" panose="020B0A06020104020203" pitchFamily="34" charset="0"/>
            </a:endParaRPr>
          </a:p>
        </p:txBody>
      </p:sp>
      <p:pic>
        <p:nvPicPr>
          <p:cNvPr id="1026" name="Picture 2" descr="https://encrypted-tbn1.gstatic.com/images?q=tbn:ANd9GcSK21lA3zeA_QcaqdgOMw__1EC0SjSAnTnZ77cPKtv02EDyBCt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09800"/>
            <a:ext cx="4327973" cy="3258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1859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905000"/>
            <a:ext cx="3352801" cy="4407408"/>
          </a:xfrm>
        </p:spPr>
        <p:txBody>
          <a:bodyPr/>
          <a:lstStyle/>
          <a:p>
            <a:r>
              <a:rPr lang="en-US" sz="2800" dirty="0" smtClean="0">
                <a:latin typeface="Gill Sans Ultra Bold Condensed" panose="020B0A06020104020203" pitchFamily="34" charset="0"/>
              </a:rPr>
              <a:t>Pencil/pen</a:t>
            </a:r>
          </a:p>
          <a:p>
            <a:r>
              <a:rPr lang="en-US" sz="2800" dirty="0" smtClean="0">
                <a:latin typeface="Gill Sans Ultra Bold Condensed" panose="020B0A06020104020203" pitchFamily="34" charset="0"/>
              </a:rPr>
              <a:t>Marker</a:t>
            </a:r>
          </a:p>
          <a:p>
            <a:r>
              <a:rPr lang="en-US" sz="2800" dirty="0" smtClean="0">
                <a:latin typeface="Gill Sans Ultra Bold Condensed" panose="020B0A06020104020203" pitchFamily="34" charset="0"/>
              </a:rPr>
              <a:t>Paint</a:t>
            </a:r>
          </a:p>
          <a:p>
            <a:r>
              <a:rPr lang="en-US" sz="2800" dirty="0" smtClean="0">
                <a:latin typeface="Gill Sans Ultra Bold Condensed" panose="020B0A06020104020203" pitchFamily="34" charset="0"/>
              </a:rPr>
              <a:t>Charcoal</a:t>
            </a:r>
          </a:p>
          <a:p>
            <a:r>
              <a:rPr lang="en-US" sz="2800" dirty="0" smtClean="0">
                <a:latin typeface="Gill Sans Ultra Bold Condensed" panose="020B0A06020104020203" pitchFamily="34" charset="0"/>
              </a:rPr>
              <a:t>Oil pastel</a:t>
            </a:r>
          </a:p>
          <a:p>
            <a:r>
              <a:rPr lang="en-US" sz="2800" dirty="0" smtClean="0">
                <a:latin typeface="Gill Sans Ultra Bold Condensed" panose="020B0A06020104020203" pitchFamily="34" charset="0"/>
              </a:rPr>
              <a:t>Chalk pastel</a:t>
            </a:r>
          </a:p>
          <a:p>
            <a:r>
              <a:rPr lang="en-US" sz="2800" dirty="0" smtClean="0">
                <a:latin typeface="Gill Sans Ultra Bold Condensed" panose="020B0A06020104020203" pitchFamily="34" charset="0"/>
              </a:rPr>
              <a:t>Pen and Ink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Gill Sans Ultra Bold Condensed" panose="020B0A06020104020203" pitchFamily="34" charset="0"/>
              </a:rPr>
              <a:t>With What Can Shading be Used</a:t>
            </a:r>
            <a:endParaRPr lang="en-US" sz="3600" dirty="0">
              <a:latin typeface="Gill Sans Ultra Bold Condensed" panose="020B0A06020104020203" pitchFamily="34" charset="0"/>
            </a:endParaRPr>
          </a:p>
        </p:txBody>
      </p:sp>
      <p:pic>
        <p:nvPicPr>
          <p:cNvPr id="2050" name="Picture 2" descr="http://media.wiley.com/Lux/91/126591.image0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575904"/>
            <a:ext cx="2209800" cy="2953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encrypted-tbn1.gstatic.com/images?q=tbn:ANd9GcSBzlte4ICOx1bUK27SnKaUhAwXxDoiLRZU-jHfHwqvamSGgrPrpQ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575904"/>
            <a:ext cx="3043489" cy="2489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explore-oil-pastels-with-robert-sloan.com/images/Shading1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685925"/>
            <a:ext cx="5334000" cy="181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3125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981200"/>
            <a:ext cx="2743201" cy="440740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>
                <a:latin typeface="Gill Sans Ultra Bold Condensed" panose="020B0A06020104020203" pitchFamily="34" charset="0"/>
              </a:rPr>
              <a:t>Hatching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>
                <a:latin typeface="Gill Sans Ultra Bold Condensed" panose="020B0A06020104020203" pitchFamily="34" charset="0"/>
              </a:rPr>
              <a:t>Cross-hatching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>
                <a:latin typeface="Gill Sans Ultra Bold Condensed" panose="020B0A06020104020203" pitchFamily="34" charset="0"/>
              </a:rPr>
              <a:t>Stippling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Gill Sans Ultra Bold Condensed" panose="020B0A06020104020203" pitchFamily="34" charset="0"/>
              </a:rPr>
              <a:t>Shading Techniques</a:t>
            </a:r>
            <a:endParaRPr lang="en-US" sz="4000" dirty="0">
              <a:latin typeface="Gill Sans Ultra Bold Condensed" panose="020B0A06020104020203" pitchFamily="34" charset="0"/>
            </a:endParaRPr>
          </a:p>
        </p:txBody>
      </p:sp>
      <p:pic>
        <p:nvPicPr>
          <p:cNvPr id="3074" name="Picture 2" descr="http://www.nitramcharcoal.com/blog/wp-content/upLoads/2014/10/shadingtechnique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752600"/>
            <a:ext cx="48006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art-educ4kids.weebly.com/uploads/8/9/6/9/8969100/377642_orig.jpg?477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505201"/>
            <a:ext cx="4800600" cy="3069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8913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752600"/>
            <a:ext cx="8520545" cy="20574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Gill Sans Ultra Bold Condensed" panose="020B0A06020104020203" pitchFamily="34" charset="0"/>
              </a:rPr>
              <a:t>The shading of an area with </a:t>
            </a:r>
            <a:r>
              <a:rPr lang="en-US" sz="3200" dirty="0">
                <a:latin typeface="Gill Sans Ultra Bold Condensed" panose="020B0A06020104020203" pitchFamily="34" charset="0"/>
              </a:rPr>
              <a:t>closely drawn parallel lines.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Gill Sans Ultra Bold Condensed" panose="020B0A06020104020203" pitchFamily="34" charset="0"/>
              </a:rPr>
              <a:t>Hatching</a:t>
            </a:r>
            <a:endParaRPr lang="en-US" sz="4800" dirty="0">
              <a:latin typeface="Gill Sans Ultra Bold Condensed" panose="020B0A06020104020203" pitchFamily="34" charset="0"/>
            </a:endParaRPr>
          </a:p>
        </p:txBody>
      </p:sp>
      <p:pic>
        <p:nvPicPr>
          <p:cNvPr id="4098" name="Picture 2" descr="http://rumneymarshart.weebly.com/uploads/2/0/8/3/2083748/695099237.jpg?319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124200"/>
            <a:ext cx="2854872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res.cloudinary.com/idiotsguides-com/image/upload/v1416324171/nmz9dyfsehrosy9teyas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124200"/>
            <a:ext cx="469099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3024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3657601" cy="4407408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Gill Sans Ultra Bold Condensed" panose="020B0A06020104020203" pitchFamily="34" charset="0"/>
              </a:rPr>
              <a:t>The shading of an area with </a:t>
            </a:r>
            <a:r>
              <a:rPr lang="en-US" sz="2800" dirty="0">
                <a:latin typeface="Gill Sans Ultra Bold Condensed" panose="020B0A06020104020203" pitchFamily="34" charset="0"/>
              </a:rPr>
              <a:t>intersecting sets of parallel lines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Gill Sans Ultra Bold Condensed" panose="020B0A06020104020203" pitchFamily="34" charset="0"/>
              </a:rPr>
              <a:t>Cross-Hatching</a:t>
            </a:r>
            <a:endParaRPr lang="en-US" sz="4800" dirty="0">
              <a:latin typeface="Gill Sans Ultra Bold Condensed" panose="020B0A06020104020203" pitchFamily="34" charset="0"/>
            </a:endParaRPr>
          </a:p>
        </p:txBody>
      </p:sp>
      <p:pic>
        <p:nvPicPr>
          <p:cNvPr id="5122" name="Picture 2" descr="http://www.bigtimeattic.com/blog/uploaded_images/bta_crosshatch_style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670895"/>
            <a:ext cx="34194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4.bp.blogspot.com/-FvG1i00Fr9g/TjP3BweTAQI/AAAAAAAABn4/Uw_WFsf-Qug/s1600/sandal-crosshatching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962399"/>
            <a:ext cx="4568611" cy="2451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5703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68036" y="1828801"/>
            <a:ext cx="8001000" cy="1524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Gill Sans Ultra Bold Condensed" panose="020B0A06020104020203" pitchFamily="34" charset="0"/>
              </a:rPr>
              <a:t>The marking of a surface with </a:t>
            </a:r>
            <a:r>
              <a:rPr lang="en-US" sz="2800" dirty="0">
                <a:latin typeface="Gill Sans Ultra Bold Condensed" panose="020B0A06020104020203" pitchFamily="34" charset="0"/>
              </a:rPr>
              <a:t>numerous small dots or specks.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Gill Sans Ultra Bold Condensed" panose="020B0A06020104020203" pitchFamily="34" charset="0"/>
              </a:rPr>
              <a:t>Stippling</a:t>
            </a:r>
            <a:endParaRPr lang="en-US" sz="4800" dirty="0">
              <a:latin typeface="Gill Sans Ultra Bold Condensed" panose="020B0A06020104020203" pitchFamily="34" charset="0"/>
            </a:endParaRPr>
          </a:p>
        </p:txBody>
      </p:sp>
      <p:pic>
        <p:nvPicPr>
          <p:cNvPr id="6146" name="Picture 2" descr="http://www.cs.mun.ca/~omeruvia/research/images/TeapotBanner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214255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www.wetcanvas.com/Articles2/3698/194/images/stipple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200400"/>
            <a:ext cx="4038600" cy="2850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2348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58201" cy="231952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Gill Sans Ultra Bold Condensed" panose="020B0A06020104020203" pitchFamily="34" charset="0"/>
              </a:rPr>
              <a:t>You will need: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Gill Sans Ultra Bold Condensed" panose="020B0A06020104020203" pitchFamily="34" charset="0"/>
              </a:rPr>
              <a:t>Pen/pencil or some type of writing material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Gill Sans Ultra Bold Condensed" panose="020B0A06020104020203" pitchFamily="34" charset="0"/>
              </a:rPr>
              <a:t>Paper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Gill Sans Ultra Bold Condensed" panose="020B0A06020104020203" pitchFamily="34" charset="0"/>
              </a:rPr>
              <a:t>Items that contain texture. (optional)</a:t>
            </a:r>
            <a:endParaRPr lang="en-US" sz="2400" dirty="0">
              <a:latin typeface="Gill Sans Ultra Bold Condensed" panose="020B0A06020104020203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Gill Sans Ultra Bold Condensed" panose="020B0A06020104020203" pitchFamily="34" charset="0"/>
              </a:rPr>
              <a:t>Lets practice</a:t>
            </a:r>
            <a:endParaRPr lang="en-US" sz="4800" dirty="0">
              <a:latin typeface="Gill Sans Ultra Bold Condensed" panose="020B0A06020104020203" pitchFamily="34" charset="0"/>
            </a:endParaRPr>
          </a:p>
        </p:txBody>
      </p:sp>
      <p:pic>
        <p:nvPicPr>
          <p:cNvPr id="7170" name="Picture 2" descr="https://teachingpicasso.files.wordpress.com/2010/01/img_4564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581400"/>
            <a:ext cx="5029200" cy="288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070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370</TotalTime>
  <Words>117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Franklin Gothic Medium</vt:lpstr>
      <vt:lpstr>Gill Sans Ultra Bold Condensed</vt:lpstr>
      <vt:lpstr>Wingdings</vt:lpstr>
      <vt:lpstr>Wingdings 2</vt:lpstr>
      <vt:lpstr>Grid</vt:lpstr>
      <vt:lpstr>Shading</vt:lpstr>
      <vt:lpstr>What is shading?</vt:lpstr>
      <vt:lpstr>With What Can Shading be Used</vt:lpstr>
      <vt:lpstr>Shading Techniques</vt:lpstr>
      <vt:lpstr>Hatching</vt:lpstr>
      <vt:lpstr>Cross-Hatching</vt:lpstr>
      <vt:lpstr>Stippling</vt:lpstr>
      <vt:lpstr>Lets practice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Shading</dc:title>
  <dc:creator>Haley Rheault</dc:creator>
  <cp:lastModifiedBy>stefani sumption</cp:lastModifiedBy>
  <cp:revision>9</cp:revision>
  <dcterms:created xsi:type="dcterms:W3CDTF">2015-10-14T19:30:47Z</dcterms:created>
  <dcterms:modified xsi:type="dcterms:W3CDTF">2015-10-23T13:19:27Z</dcterms:modified>
</cp:coreProperties>
</file>