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>
        <p:scale>
          <a:sx n="66" d="100"/>
          <a:sy n="66" d="100"/>
        </p:scale>
        <p:origin x="140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37964F1-FCF7-4DE0-B398-9C3E4C2CE00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24D7C18-F0D3-4495-901D-0EC31B69D3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xqFQoTCJLChMHax8gCFUfyYwodbYIF6Q&amp;url=http://www.dummies.com/how-to/content/acrylic-painting-for-dummies-cheat-sheet.html&amp;psig=AFQjCNHyut3OYohEWlAYLLGKnQnsdZsclg&amp;ust=1445109455964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P_dsqvbx8gCFVPSYwodQfgHMg&amp;url=http://www.explore-oil-pastels-with-robert-sloan.com/shading.html&amp;bvm=bv.105454873,d.cGc&amp;psig=AFQjCNHijBqQ7h5kCyQGYR1SXrKtWxq_FQ&amp;ust=144510970614699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0CAcQjRxqFQoTCL-83Zjbx8gCFQPUYwodZGkPLQ&amp;url=https://yasmine00.wordpress.com/category/uncategorized/page/2/&amp;bvm=bv.105454873,d.cGc&amp;psig=AFQjCNEHWnz5uc2SrOawhjx_Umh4P-TO1g&amp;ust=14451095776328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xqFQoTCP6Y4O7ax8gCFRblYwodPiAIXg&amp;url=http://www.nitramcharcoal.com/blog/basic-shading-techniques&amp;bvm=bv.105454873,d.cGc&amp;psig=AFQjCNEHWnz5uc2SrOawhjx_Umh4P-TO1g&amp;ust=14451095776328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CAcQjRxqFQoTCM_kkYbcx8gCFVPXYwodCAEGWg&amp;url=http://art-educ4kids.weebly.com/all-about-me-10-a-day-art-challenge.html&amp;psig=AFQjCNHyGOAf8X45kvlU-6ekIVNRn92qXg&amp;ust=14451098855158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xqFQoTCLHYzaHdx8gCFRjiYwodfuMIeg&amp;url=http://rumneymarshart.weebly.com/animal-scratch-art.html&amp;bvm=bv.105454873,d.cGc&amp;psig=AFQjCNGigbsCWmlLQxcGNGsw07M7nLohSw&amp;ust=14451102233041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0CAcQjRxqFQoTCLHYzaHdx8gCFRjiYwodfuMIeg&amp;url=http://www.idiotsguides.com/arts-and-entertainment/fine-art-techniques/drawing-101-shading-techniques/&amp;bvm=bv.105454873,d.cGc&amp;psig=AFQjCNGigbsCWmlLQxcGNGsw07M7nLohSw&amp;ust=14451102233041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xqFQoTCL6tk_zdx8gCFQnzYwodBMoP9w&amp;url=http://www.bigtimeattic.com/blog/2007/06/cartooning-tips-and-tricks.html&amp;bvm=bv.105454873,d.cGc&amp;psig=AFQjCNHjD4hM-7TqRRXJXCOW1bfQjG0qnQ&amp;ust=14451104120605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CAcQjRxqFQoTCMDO-pXex8gCFQPkYwodv_MBcQ&amp;url=http://igor-lukyanov.blogspot.com/2010/03/drawing-cross-hatching-technique.html&amp;bvm=bv.105454873,d.cGc&amp;psig=AFQjCNHjD4hM-7TqRRXJXCOW1bfQjG0qnQ&amp;ust=144511041206052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CAcQjRxqFQoTCJf_qPbex8gCFQbDYwodBn0PAQ&amp;url=http://www.cs.mun.ca/~omeruvia/research/research.html&amp;psig=AFQjCNExKL-kKGiIhGHkq3kXVQsOuNrwtQ&amp;ust=14451106515220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0CAcQjRxqFQoTCN3yiv7ex8gCFQfpYwodL3sLLQ&amp;url=http://www.wetcanvas.com/Articles2/3698/194/page2.php&amp;psig=AFQjCNExKL-kKGiIhGHkq3kXVQsOuNrwtQ&amp;ust=14451106515220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3657600"/>
            <a:ext cx="1981200" cy="2366640"/>
          </a:xfrm>
        </p:spPr>
        <p:txBody>
          <a:bodyPr>
            <a:normAutofit/>
          </a:bodyPr>
          <a:lstStyle/>
          <a:p>
            <a:endParaRPr lang="en-US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6324600" cy="1828800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>
                <a:latin typeface="Gill Sans Ultra Bold Condensed" panose="020B0A06020104020203" pitchFamily="34" charset="0"/>
              </a:rPr>
              <a:t>Shading</a:t>
            </a:r>
            <a:endParaRPr lang="en-US" sz="7200" u="sng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294344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Ultra Bold" panose="020B0A02020104020203" pitchFamily="34" charset="0"/>
              </a:rPr>
              <a:t>Handscapes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400"/>
            <a:ext cx="4597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Ultra Bold" panose="020B0A02020104020203" pitchFamily="34" charset="0"/>
              </a:rPr>
              <a:t>Value Scale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9" y="2667000"/>
            <a:ext cx="7856881" cy="2509837"/>
          </a:xfrm>
        </p:spPr>
      </p:pic>
    </p:spTree>
    <p:extLst>
      <p:ext uri="{BB962C8B-B14F-4D97-AF65-F5344CB8AC3E}">
        <p14:creationId xmlns:p14="http://schemas.microsoft.com/office/powerpoint/2010/main" val="39309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3352801" cy="4407408"/>
          </a:xfrm>
        </p:spPr>
        <p:txBody>
          <a:bodyPr/>
          <a:lstStyle/>
          <a:p>
            <a:r>
              <a:rPr lang="en-US" sz="2800" dirty="0" smtClean="0">
                <a:latin typeface="Gill Sans Ultra Bold Condensed" panose="020B0A06020104020203" pitchFamily="34" charset="0"/>
              </a:rPr>
              <a:t>Pencil/pen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Marker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Paint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Charcoal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Oil pastel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Chalk pastel</a:t>
            </a:r>
          </a:p>
          <a:p>
            <a:r>
              <a:rPr lang="en-US" sz="2800" dirty="0" smtClean="0">
                <a:latin typeface="Gill Sans Ultra Bold Condensed" panose="020B0A06020104020203" pitchFamily="34" charset="0"/>
              </a:rPr>
              <a:t>Pen and Ink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ill Sans Ultra Bold Condensed" panose="020B0A06020104020203" pitchFamily="34" charset="0"/>
              </a:rPr>
              <a:t>With What Can Shading be Used</a:t>
            </a:r>
            <a:endParaRPr lang="en-US" sz="3600" dirty="0">
              <a:latin typeface="Gill Sans Ultra Bold Condensed" panose="020B0A06020104020203" pitchFamily="34" charset="0"/>
            </a:endParaRPr>
          </a:p>
        </p:txBody>
      </p:sp>
      <p:pic>
        <p:nvPicPr>
          <p:cNvPr id="2050" name="Picture 2" descr="http://media.wiley.com/Lux/91/126591.image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75904"/>
            <a:ext cx="2209800" cy="29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SBzlte4ICOx1bUK27SnKaUhAwXxDoiLRZU-jHfHwqvamSGgrPrp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75904"/>
            <a:ext cx="3043489" cy="24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xplore-oil-pastels-with-robert-sloan.com/images/Shading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85925"/>
            <a:ext cx="5334000" cy="18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2743201" cy="4407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ill Sans Ultra Bold Condensed" panose="020B0A06020104020203" pitchFamily="34" charset="0"/>
              </a:rPr>
              <a:t>Hatching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ill Sans Ultra Bold Condensed" panose="020B0A06020104020203" pitchFamily="34" charset="0"/>
              </a:rPr>
              <a:t>Cross-hatching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ill Sans Ultra Bold Condensed" panose="020B0A06020104020203" pitchFamily="34" charset="0"/>
              </a:rPr>
              <a:t>Stippling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ill Sans Ultra Bold Condensed" panose="020B0A06020104020203" pitchFamily="34" charset="0"/>
              </a:rPr>
              <a:t>Blending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ill Sans Ultra Bold Condensed" panose="020B0A06020104020203" pitchFamily="34" charset="0"/>
              </a:rPr>
              <a:t>Shading Techniques</a:t>
            </a:r>
            <a:endParaRPr lang="en-US" sz="4000" dirty="0">
              <a:latin typeface="Gill Sans Ultra Bold Condensed" panose="020B0A06020104020203" pitchFamily="34" charset="0"/>
            </a:endParaRPr>
          </a:p>
        </p:txBody>
      </p:sp>
      <p:pic>
        <p:nvPicPr>
          <p:cNvPr id="3074" name="Picture 2" descr="http://www.nitramcharcoal.com/blog/wp-content/upLoads/2014/10/shadingtechniqu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t-educ4kids.weebly.com/uploads/8/9/6/9/8969100/377642_orig.jpg?4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1"/>
            <a:ext cx="4800600" cy="30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520545" cy="2057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Ultra Bold Condensed" panose="020B0A06020104020203" pitchFamily="34" charset="0"/>
              </a:rPr>
              <a:t>The shading of an area with </a:t>
            </a:r>
            <a:r>
              <a:rPr lang="en-US" sz="3200" dirty="0">
                <a:latin typeface="Gill Sans Ultra Bold Condensed" panose="020B0A06020104020203" pitchFamily="34" charset="0"/>
              </a:rPr>
              <a:t>closely drawn parallel lines.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ill Sans Ultra Bold Condensed" panose="020B0A06020104020203" pitchFamily="34" charset="0"/>
              </a:rPr>
              <a:t>Hatching</a:t>
            </a:r>
            <a:endParaRPr lang="en-US" sz="4800" dirty="0">
              <a:latin typeface="Gill Sans Ultra Bold Condensed" panose="020B0A06020104020203" pitchFamily="34" charset="0"/>
            </a:endParaRPr>
          </a:p>
        </p:txBody>
      </p:sp>
      <p:pic>
        <p:nvPicPr>
          <p:cNvPr id="4098" name="Picture 2" descr="http://rumneymarshart.weebly.com/uploads/2/0/8/3/2083748/695099237.jpg?3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8548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s.cloudinary.com/idiotsguides-com/image/upload/v1416324171/nmz9dyfsehrosy9tey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6909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657601" cy="44074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 Ultra Bold Condensed" panose="020B0A06020104020203" pitchFamily="34" charset="0"/>
              </a:rPr>
              <a:t>The shading of an area with </a:t>
            </a:r>
            <a:r>
              <a:rPr lang="en-US" sz="2800" dirty="0">
                <a:latin typeface="Gill Sans Ultra Bold Condensed" panose="020B0A06020104020203" pitchFamily="34" charset="0"/>
              </a:rPr>
              <a:t>intersecting sets of parallel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ill Sans Ultra Bold Condensed" panose="020B0A06020104020203" pitchFamily="34" charset="0"/>
              </a:rPr>
              <a:t>Cross-Hatching</a:t>
            </a:r>
            <a:endParaRPr lang="en-US" sz="4800" dirty="0">
              <a:latin typeface="Gill Sans Ultra Bold Condensed" panose="020B0A06020104020203" pitchFamily="34" charset="0"/>
            </a:endParaRPr>
          </a:p>
        </p:txBody>
      </p:sp>
      <p:pic>
        <p:nvPicPr>
          <p:cNvPr id="5122" name="Picture 2" descr="http://www.bigtimeattic.com/blog/uploaded_images/bta_crosshatch_sty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70895"/>
            <a:ext cx="3419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FvG1i00Fr9g/TjP3BweTAQI/AAAAAAAABn4/Uw_WFsf-Qug/s1600/sandal-crosshatch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399"/>
            <a:ext cx="4568611" cy="24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036" y="1828801"/>
            <a:ext cx="8001000" cy="152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 Ultra Bold Condensed" panose="020B0A06020104020203" pitchFamily="34" charset="0"/>
              </a:rPr>
              <a:t>The marking of a surface with </a:t>
            </a:r>
            <a:r>
              <a:rPr lang="en-US" sz="2800" dirty="0">
                <a:latin typeface="Gill Sans Ultra Bold Condensed" panose="020B0A06020104020203" pitchFamily="34" charset="0"/>
              </a:rPr>
              <a:t>numerous small dots or specks.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ill Sans Ultra Bold Condensed" panose="020B0A06020104020203" pitchFamily="34" charset="0"/>
              </a:rPr>
              <a:t>Stippling</a:t>
            </a:r>
            <a:endParaRPr lang="en-US" sz="4800" dirty="0">
              <a:latin typeface="Gill Sans Ultra Bold Condensed" panose="020B0A06020104020203" pitchFamily="34" charset="0"/>
            </a:endParaRPr>
          </a:p>
        </p:txBody>
      </p:sp>
      <p:pic>
        <p:nvPicPr>
          <p:cNvPr id="6146" name="Picture 2" descr="http://www.cs.mun.ca/~omeruvia/research/images/TeapotBan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425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etcanvas.com/Articles2/3698/194/images/stipp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038600" cy="28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Ultra Bold" panose="020B0A02020104020203" pitchFamily="34" charset="0"/>
              </a:rPr>
              <a:t>Applying your </a:t>
            </a:r>
            <a:r>
              <a:rPr lang="en-US" dirty="0" smtClean="0">
                <a:latin typeface="Gill Sans Ultra Bold" panose="020B0A02020104020203" pitchFamily="34" charset="0"/>
              </a:rPr>
              <a:t>color and </a:t>
            </a:r>
            <a:r>
              <a:rPr lang="en-US" dirty="0" smtClean="0">
                <a:latin typeface="Gill Sans Ultra Bold" panose="020B0A02020104020203" pitchFamily="34" charset="0"/>
              </a:rPr>
              <a:t>rubbing area with </a:t>
            </a:r>
            <a:r>
              <a:rPr lang="en-US" dirty="0" err="1" smtClean="0">
                <a:latin typeface="Gill Sans Ultra Bold" panose="020B0A02020104020203" pitchFamily="34" charset="0"/>
              </a:rPr>
              <a:t>tortillon</a:t>
            </a:r>
            <a:r>
              <a:rPr lang="en-US" dirty="0" smtClean="0">
                <a:latin typeface="Gill Sans Ultra Bold" panose="020B0A02020104020203" pitchFamily="34" charset="0"/>
              </a:rPr>
              <a:t> or finger.  </a:t>
            </a:r>
          </a:p>
          <a:p>
            <a:endParaRPr lang="en-US" dirty="0">
              <a:latin typeface="Gill Sans Ultra Bold" panose="020B0A020201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Ultra Bold" panose="020B0A02020104020203" pitchFamily="34" charset="0"/>
              </a:rPr>
              <a:t>Blending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366493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269269" cy="32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803649" cy="28527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Ultra Bold" panose="020B0A02020104020203" pitchFamily="34" charset="0"/>
              </a:rPr>
              <a:t>Handscapes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0" y="2743200"/>
            <a:ext cx="41190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622</TotalTime>
  <Words>77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Franklin Gothic Medium</vt:lpstr>
      <vt:lpstr>Gill Sans Ultra Bold</vt:lpstr>
      <vt:lpstr>Gill Sans Ultra Bold Condensed</vt:lpstr>
      <vt:lpstr>Wingdings</vt:lpstr>
      <vt:lpstr>Wingdings 2</vt:lpstr>
      <vt:lpstr>Grid</vt:lpstr>
      <vt:lpstr>Shading</vt:lpstr>
      <vt:lpstr>Value Scale</vt:lpstr>
      <vt:lpstr>With What Can Shading be Used</vt:lpstr>
      <vt:lpstr>Shading Techniques</vt:lpstr>
      <vt:lpstr>Hatching</vt:lpstr>
      <vt:lpstr>Cross-Hatching</vt:lpstr>
      <vt:lpstr>Stippling</vt:lpstr>
      <vt:lpstr>Blending</vt:lpstr>
      <vt:lpstr>Handscapes</vt:lpstr>
      <vt:lpstr>Handscapes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Haley Rheault</dc:creator>
  <cp:lastModifiedBy>stefani sumption</cp:lastModifiedBy>
  <cp:revision>13</cp:revision>
  <dcterms:created xsi:type="dcterms:W3CDTF">2015-10-14T19:30:47Z</dcterms:created>
  <dcterms:modified xsi:type="dcterms:W3CDTF">2015-11-05T06:11:36Z</dcterms:modified>
</cp:coreProperties>
</file>